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8229600" cx="14630400"/>
  <p:notesSz cx="8229600" cy="14630400"/>
  <p:embeddedFontLst>
    <p:embeddedFont>
      <p:font typeface="Unbounded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D07EDC-A217-4672-8877-1DCE6B78E91C}">
  <a:tblStyle styleId="{05D07EDC-A217-4672-8877-1DCE6B78E9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penSans-regular.fntdata"/><Relationship Id="rId21" Type="http://schemas.openxmlformats.org/officeDocument/2006/relationships/font" Target="fonts/Unbounded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ed8096a94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3ed8096a94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3ed8096a94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ed8096a94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3ed8096a94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3ed8096a94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ed8096a94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3ed8096a94_0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3ed8096a94_0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ed8096a9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ed8096a9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3ed8096a94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ed8096a94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3ed8096a94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3ed8096a94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ed8096a94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3ed8096a94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3ed8096a94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ed8096a94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3ed8096a94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3ed8096a94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Relationship Id="rId4" Type="http://schemas.openxmlformats.org/officeDocument/2006/relationships/image" Target="../media/image15.gif"/><Relationship Id="rId5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793790" y="1316474"/>
            <a:ext cx="6244800" cy="4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Artificial Intelligence (Machine Learning &amp; Deep Learning)</a:t>
            </a:r>
            <a:endParaRPr b="1" sz="44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4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t/>
            </a:r>
            <a:endParaRPr b="1" sz="44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descr="preencoded.png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3679" y="1344800"/>
            <a:ext cx="6986496" cy="47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793790" y="612493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NAVTCC &amp; Strings Technologies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790" y="6759893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" name="Google Shape;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410" y="6767513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1270040" y="6742986"/>
            <a:ext cx="2547580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by Salman Ahmad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/>
          <p:nvPr/>
        </p:nvSpPr>
        <p:spPr>
          <a:xfrm>
            <a:off x="328150" y="270000"/>
            <a:ext cx="3689400" cy="5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McKinsey Global Survey Gen AI 2024</a:t>
            </a:r>
            <a:endParaRPr b="1" i="0" sz="44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13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source: mckinsey.com/capabilities/quantumblack/our-insights/the-state-of-ai</a:t>
            </a:r>
            <a:endParaRPr sz="13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245" name="Google Shape;2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050" y="0"/>
            <a:ext cx="10010353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480550" y="270000"/>
            <a:ext cx="5261100" cy="3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AI Careers: Shaping Pakistan's Future</a:t>
            </a:r>
            <a:endParaRPr b="1" i="0" sz="44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13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source: 101blockchains</a:t>
            </a:r>
            <a:endParaRPr sz="13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252" name="Google Shape;2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550" y="0"/>
            <a:ext cx="8888847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8" name="Google Shape;2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/>
          <p:nvPr/>
        </p:nvSpPr>
        <p:spPr>
          <a:xfrm>
            <a:off x="6280200" y="163652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Career Opputunities</a:t>
            </a:r>
            <a:endParaRPr b="0" i="0" sz="4450" u="none" cap="none" strike="noStrike"/>
          </a:p>
        </p:txBody>
      </p:sp>
      <p:sp>
        <p:nvSpPr>
          <p:cNvPr id="260" name="Google Shape;260;p24"/>
          <p:cNvSpPr/>
          <p:nvPr/>
        </p:nvSpPr>
        <p:spPr>
          <a:xfrm>
            <a:off x="5983865" y="1349848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b="1" lang="en-US" sz="280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Companies hiring AI professionals:</a:t>
            </a:r>
            <a:endParaRPr b="1" i="0" sz="2800" u="none" cap="none" strike="noStrike"/>
          </a:p>
        </p:txBody>
      </p:sp>
      <p:pic>
        <p:nvPicPr>
          <p:cNvPr descr="preencoded.png" id="261" name="Google Shape;2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/>
          <p:nvPr/>
        </p:nvSpPr>
        <p:spPr>
          <a:xfrm>
            <a:off x="6190395" y="1976041"/>
            <a:ext cx="22800" cy="59766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6420007" y="2398236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5984953" y="2192853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6057164" y="2228929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250" u="none" cap="none" strike="noStrike"/>
          </a:p>
        </p:txBody>
      </p:sp>
      <p:sp>
        <p:nvSpPr>
          <p:cNvPr id="266" name="Google Shape;266;p24"/>
          <p:cNvSpPr/>
          <p:nvPr/>
        </p:nvSpPr>
        <p:spPr>
          <a:xfrm>
            <a:off x="6395837" y="3362166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4"/>
          <p:cNvSpPr/>
          <p:nvPr/>
        </p:nvSpPr>
        <p:spPr>
          <a:xfrm>
            <a:off x="5984953" y="3156783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4"/>
          <p:cNvSpPr/>
          <p:nvPr/>
        </p:nvSpPr>
        <p:spPr>
          <a:xfrm>
            <a:off x="6057164" y="3192859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250" u="none" cap="none" strike="noStrike"/>
          </a:p>
        </p:txBody>
      </p:sp>
      <p:sp>
        <p:nvSpPr>
          <p:cNvPr id="269" name="Google Shape;269;p24"/>
          <p:cNvSpPr/>
          <p:nvPr/>
        </p:nvSpPr>
        <p:spPr>
          <a:xfrm>
            <a:off x="7165755" y="3132733"/>
            <a:ext cx="3984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Afinit</a:t>
            </a:r>
            <a:endParaRPr b="0" i="0" sz="1850" u="none" cap="none" strike="noStrike"/>
          </a:p>
        </p:txBody>
      </p:sp>
      <p:sp>
        <p:nvSpPr>
          <p:cNvPr id="270" name="Google Shape;270;p24"/>
          <p:cNvSpPr/>
          <p:nvPr/>
        </p:nvSpPr>
        <p:spPr>
          <a:xfrm>
            <a:off x="6420007" y="4229656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5984953" y="4024273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6057164" y="4060349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250" u="none" cap="none" strike="noStrike"/>
          </a:p>
        </p:txBody>
      </p:sp>
      <p:sp>
        <p:nvSpPr>
          <p:cNvPr id="273" name="Google Shape;273;p24"/>
          <p:cNvSpPr/>
          <p:nvPr/>
        </p:nvSpPr>
        <p:spPr>
          <a:xfrm>
            <a:off x="6395837" y="5097264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5984953" y="4891881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6057164" y="4927957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250" u="none" cap="none" strike="noStrike"/>
          </a:p>
        </p:txBody>
      </p:sp>
      <p:sp>
        <p:nvSpPr>
          <p:cNvPr id="276" name="Google Shape;276;p24"/>
          <p:cNvSpPr/>
          <p:nvPr/>
        </p:nvSpPr>
        <p:spPr>
          <a:xfrm>
            <a:off x="7165755" y="4867831"/>
            <a:ext cx="2409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ArbiSoft</a:t>
            </a:r>
            <a:endParaRPr b="0" i="0" sz="1850" u="none" cap="none" strike="noStrike"/>
          </a:p>
        </p:txBody>
      </p:sp>
      <p:sp>
        <p:nvSpPr>
          <p:cNvPr id="277" name="Google Shape;277;p24"/>
          <p:cNvSpPr/>
          <p:nvPr/>
        </p:nvSpPr>
        <p:spPr>
          <a:xfrm>
            <a:off x="6343807" y="5964873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5984953" y="5759490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6057164" y="5795566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5</a:t>
            </a:r>
            <a:endParaRPr b="0" i="0" sz="2250" u="none" cap="none" strike="noStrike"/>
          </a:p>
        </p:txBody>
      </p:sp>
      <p:sp>
        <p:nvSpPr>
          <p:cNvPr id="280" name="Google Shape;280;p24"/>
          <p:cNvSpPr/>
          <p:nvPr/>
        </p:nvSpPr>
        <p:spPr>
          <a:xfrm>
            <a:off x="6395837" y="6832481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5984953" y="6627098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6057164" y="6663174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6</a:t>
            </a:r>
            <a:endParaRPr b="0" i="0" sz="2250" u="none" cap="none" strike="noStrike"/>
          </a:p>
        </p:txBody>
      </p:sp>
      <p:sp>
        <p:nvSpPr>
          <p:cNvPr id="283" name="Google Shape;283;p24"/>
          <p:cNvSpPr/>
          <p:nvPr/>
        </p:nvSpPr>
        <p:spPr>
          <a:xfrm>
            <a:off x="7165755" y="6603048"/>
            <a:ext cx="4212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Crossover</a:t>
            </a:r>
            <a:endParaRPr b="0" i="0" sz="1850" u="none" cap="none" strike="noStrike"/>
          </a:p>
        </p:txBody>
      </p:sp>
      <p:sp>
        <p:nvSpPr>
          <p:cNvPr id="284" name="Google Shape;284;p24"/>
          <p:cNvSpPr/>
          <p:nvPr/>
        </p:nvSpPr>
        <p:spPr>
          <a:xfrm>
            <a:off x="7241955" y="2294533"/>
            <a:ext cx="3984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Careem</a:t>
            </a:r>
            <a:endParaRPr b="0" i="0" sz="1850" u="none" cap="none" strike="noStrike"/>
          </a:p>
        </p:txBody>
      </p:sp>
      <p:sp>
        <p:nvSpPr>
          <p:cNvPr id="285" name="Google Shape;285;p24"/>
          <p:cNvSpPr/>
          <p:nvPr/>
        </p:nvSpPr>
        <p:spPr>
          <a:xfrm>
            <a:off x="7165755" y="4047133"/>
            <a:ext cx="3984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NetSol</a:t>
            </a:r>
            <a:endParaRPr b="0" i="0" sz="1850" u="none" cap="none" strike="noStrike"/>
          </a:p>
        </p:txBody>
      </p:sp>
      <p:sp>
        <p:nvSpPr>
          <p:cNvPr id="286" name="Google Shape;286;p24"/>
          <p:cNvSpPr/>
          <p:nvPr/>
        </p:nvSpPr>
        <p:spPr>
          <a:xfrm>
            <a:off x="7165755" y="5841048"/>
            <a:ext cx="4212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i2c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5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i="0" lang="en-US" sz="44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Your Trainer: Your Guide to AI Mastery</a:t>
            </a:r>
            <a:endParaRPr b="0" i="0" sz="4450" u="none" cap="none" strike="noStrike"/>
          </a:p>
        </p:txBody>
      </p:sp>
      <p:sp>
        <p:nvSpPr>
          <p:cNvPr id="294" name="Google Shape;294;p25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I’d love to introduce myself as the hero of this story… but the truth is, I’m just another learner, figuring things out one line of code at a time.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6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/>
          <p:nvPr/>
        </p:nvSpPr>
        <p:spPr>
          <a:xfrm>
            <a:off x="6280190" y="2872978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Questions?</a:t>
            </a:r>
            <a:endParaRPr b="0" i="0" sz="4450" u="none" cap="none" strike="noStrike"/>
          </a:p>
        </p:txBody>
      </p:sp>
      <p:sp>
        <p:nvSpPr>
          <p:cNvPr id="302" name="Google Shape;302;p26"/>
          <p:cNvSpPr/>
          <p:nvPr/>
        </p:nvSpPr>
        <p:spPr>
          <a:xfrm>
            <a:off x="6280190" y="3716298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24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"He who asks a question is a fool for a minute; he who does not remains a fool forever." – Confucius</a:t>
            </a:r>
            <a:endParaRPr b="0" i="0" sz="24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/>
          <p:nvPr/>
        </p:nvSpPr>
        <p:spPr>
          <a:xfrm>
            <a:off x="336595" y="200851"/>
            <a:ext cx="75564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Lab Tasks</a:t>
            </a:r>
            <a:endParaRPr b="0" i="0" sz="4450" u="none" cap="none" strike="noStrike"/>
          </a:p>
        </p:txBody>
      </p:sp>
      <p:sp>
        <p:nvSpPr>
          <p:cNvPr id="309" name="Google Shape;309;p27"/>
          <p:cNvSpPr/>
          <p:nvPr/>
        </p:nvSpPr>
        <p:spPr>
          <a:xfrm>
            <a:off x="336595" y="1008748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24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Software Installation (Anaconda, VSCode)</a:t>
            </a:r>
            <a:endParaRPr b="0" i="0" sz="2450" u="none" cap="none" strike="noStrike"/>
          </a:p>
        </p:txBody>
      </p:sp>
      <p:pic>
        <p:nvPicPr>
          <p:cNvPr descr="preencoded.png" id="310" name="Google Shape;3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90" y="1733254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/>
          <p:nvPr/>
        </p:nvSpPr>
        <p:spPr>
          <a:xfrm>
            <a:off x="1275925" y="2085550"/>
            <a:ext cx="12138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lang="en-US" sz="20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Download Anaconda: https://www.anaconda.com/download/success</a:t>
            </a:r>
            <a:endParaRPr b="0" i="0" sz="2050" u="none" cap="none" strike="noStrike"/>
          </a:p>
        </p:txBody>
      </p:sp>
      <p:pic>
        <p:nvPicPr>
          <p:cNvPr descr="preencoded.png" id="312" name="Google Shape;3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90" y="2685860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/>
          <p:nvPr/>
        </p:nvSpPr>
        <p:spPr>
          <a:xfrm>
            <a:off x="1275925" y="3038169"/>
            <a:ext cx="96444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lang="en-US" sz="20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Install Anaconda</a:t>
            </a:r>
            <a:endParaRPr b="0" i="0" sz="2050" u="none" cap="none" strike="noStrike"/>
          </a:p>
        </p:txBody>
      </p:sp>
      <p:pic>
        <p:nvPicPr>
          <p:cNvPr descr="preencoded.png" id="314" name="Google Shape;31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590" y="3638481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/>
          <p:nvPr/>
        </p:nvSpPr>
        <p:spPr>
          <a:xfrm>
            <a:off x="1275925" y="3990800"/>
            <a:ext cx="117204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lang="en-US" sz="20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Download Visual Studio Code: https://code.visualstudio.com/download</a:t>
            </a:r>
            <a:endParaRPr b="0" i="0" sz="2050" u="none" cap="none" strike="noStrike"/>
          </a:p>
        </p:txBody>
      </p:sp>
      <p:pic>
        <p:nvPicPr>
          <p:cNvPr descr="preencoded.png" id="316" name="Google Shape;31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590" y="4591112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/>
          <p:nvPr/>
        </p:nvSpPr>
        <p:spPr>
          <a:xfrm>
            <a:off x="1275925" y="4943406"/>
            <a:ext cx="130116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lang="en-US" sz="20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Install VSCode</a:t>
            </a:r>
            <a:endParaRPr b="0" i="0" sz="2050" u="none" cap="none" strike="noStrike"/>
          </a:p>
        </p:txBody>
      </p:sp>
      <p:pic>
        <p:nvPicPr>
          <p:cNvPr descr="preencoded.png" id="318" name="Google Shape;31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6590" y="5543719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/>
          <p:nvPr/>
        </p:nvSpPr>
        <p:spPr>
          <a:xfrm>
            <a:off x="1275925" y="5896025"/>
            <a:ext cx="105399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lang="en-US" sz="20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Test Installations</a:t>
            </a:r>
            <a:endParaRPr b="0" i="0" sz="20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7303770" y="1620441"/>
            <a:ext cx="22800" cy="59766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542782" y="2042636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7098328" y="1837253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170539" y="1873329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2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1352799" y="1889400"/>
            <a:ext cx="4998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Brief introduction to the program</a:t>
            </a:r>
            <a:endParaRPr b="0" i="0" sz="18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509212" y="3006566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098328" y="2801183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7170539" y="2837259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2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8202930" y="2853333"/>
            <a:ext cx="3984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Course objectives</a:t>
            </a:r>
            <a:endParaRPr b="1" sz="18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6542782" y="3874056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098328" y="3668673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7170539" y="3704749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2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2139275" y="3720825"/>
            <a:ext cx="4212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Intended learning outcomes</a:t>
            </a:r>
            <a:endParaRPr b="1" sz="18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t/>
            </a:r>
            <a:endParaRPr b="1" sz="18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7509212" y="4741664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7098328" y="4536281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7170539" y="4572357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2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8279122" y="4588426"/>
            <a:ext cx="3802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Course Structure</a:t>
            </a:r>
            <a:endParaRPr b="1" sz="18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6542782" y="5609273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7098328" y="5403890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7170539" y="5439966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5</a:t>
            </a:r>
            <a:endParaRPr b="0" i="0" sz="225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995822" y="5456050"/>
            <a:ext cx="5355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How to Get the Most Out of Training</a:t>
            </a:r>
            <a:endParaRPr b="1" sz="18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t/>
            </a:r>
            <a:endParaRPr b="1" sz="18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7509212" y="6476881"/>
            <a:ext cx="578400" cy="228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098328" y="6271498"/>
            <a:ext cx="433800" cy="4338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7170539" y="6307574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6</a:t>
            </a:r>
            <a:endParaRPr b="0" i="0" sz="22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8279130" y="6323648"/>
            <a:ext cx="4212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Trainer Introduction</a:t>
            </a:r>
            <a:endParaRPr b="1" sz="18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1464090" y="79098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Outline</a:t>
            </a:r>
            <a:endParaRPr b="0" i="0" sz="445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7121164" y="7139099"/>
            <a:ext cx="2892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6</a:t>
            </a:r>
            <a:endParaRPr b="0" i="0" sz="2250" u="none" cap="none" strike="noStrike"/>
          </a:p>
        </p:txBody>
      </p:sp>
      <p:grpSp>
        <p:nvGrpSpPr>
          <p:cNvPr id="94" name="Google Shape;94;p14"/>
          <p:cNvGrpSpPr/>
          <p:nvPr/>
        </p:nvGrpSpPr>
        <p:grpSpPr>
          <a:xfrm>
            <a:off x="1138050" y="7102890"/>
            <a:ext cx="6394003" cy="433800"/>
            <a:chOff x="1138050" y="7102890"/>
            <a:chExt cx="6394003" cy="433800"/>
          </a:xfrm>
        </p:grpSpPr>
        <p:grpSp>
          <p:nvGrpSpPr>
            <p:cNvPr id="95" name="Google Shape;95;p14"/>
            <p:cNvGrpSpPr/>
            <p:nvPr/>
          </p:nvGrpSpPr>
          <p:grpSpPr>
            <a:xfrm>
              <a:off x="6545437" y="7102890"/>
              <a:ext cx="986616" cy="433800"/>
              <a:chOff x="6545437" y="7102890"/>
              <a:chExt cx="986616" cy="433800"/>
            </a:xfrm>
          </p:grpSpPr>
          <p:sp>
            <p:nvSpPr>
              <p:cNvPr id="96" name="Google Shape;96;p14"/>
              <p:cNvSpPr/>
              <p:nvPr/>
            </p:nvSpPr>
            <p:spPr>
              <a:xfrm>
                <a:off x="6545437" y="7308406"/>
                <a:ext cx="578400" cy="22800"/>
              </a:xfrm>
              <a:prstGeom prst="roundRect">
                <a:avLst>
                  <a:gd fmla="val 354232" name="adj"/>
                </a:avLst>
              </a:prstGeom>
              <a:solidFill>
                <a:srgbClr val="BCDB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7098253" y="7102890"/>
                <a:ext cx="433800" cy="433800"/>
              </a:xfrm>
              <a:prstGeom prst="roundRect">
                <a:avLst>
                  <a:gd fmla="val 18669" name="adj"/>
                </a:avLst>
              </a:prstGeom>
              <a:solidFill>
                <a:srgbClr val="D6F5EE"/>
              </a:solidFill>
              <a:ln cap="flat" cmpd="sng" w="9525">
                <a:solidFill>
                  <a:srgbClr val="BCDB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333F70"/>
                  </a:buClr>
                  <a:buSzPts val="2250"/>
                  <a:buFont typeface="Unbounded"/>
                  <a:buNone/>
                </a:pPr>
                <a:r>
                  <a:rPr b="1" lang="en-US" sz="2250">
                    <a:solidFill>
                      <a:srgbClr val="333F70"/>
                    </a:solidFill>
                    <a:latin typeface="Unbounded"/>
                    <a:ea typeface="Unbounded"/>
                    <a:cs typeface="Unbounded"/>
                    <a:sym typeface="Unbounded"/>
                  </a:rPr>
                  <a:t>7</a:t>
                </a:r>
                <a:endParaRPr/>
              </a:p>
            </p:txBody>
          </p:sp>
        </p:grpSp>
        <p:sp>
          <p:nvSpPr>
            <p:cNvPr id="98" name="Google Shape;98;p14"/>
            <p:cNvSpPr/>
            <p:nvPr/>
          </p:nvSpPr>
          <p:spPr>
            <a:xfrm>
              <a:off x="1138050" y="7169200"/>
              <a:ext cx="52137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2702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5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Expectations &amp; Code of Conduct</a:t>
              </a:r>
              <a:endParaRPr b="1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rtl="0" algn="l">
                <a:lnSpc>
                  <a:spcPct val="12702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marR="0" rtl="0" algn="l">
                <a:lnSpc>
                  <a:spcPct val="127027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1850"/>
                <a:buFont typeface="Unbounded"/>
                <a:buNone/>
              </a:pPr>
              <a:r>
                <a:t/>
              </a:r>
              <a:endParaRPr b="1" sz="18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463355" y="2929000"/>
            <a:ext cx="8642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Program Objectives</a:t>
            </a:r>
            <a:endParaRPr b="1" sz="44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t/>
            </a:r>
            <a:endParaRPr b="1" sz="44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106" name="Google Shape;106;p15"/>
          <p:cNvGrpSpPr/>
          <p:nvPr/>
        </p:nvGrpSpPr>
        <p:grpSpPr>
          <a:xfrm>
            <a:off x="463340" y="4188929"/>
            <a:ext cx="6499050" cy="1653156"/>
            <a:chOff x="463340" y="2279254"/>
            <a:chExt cx="6499050" cy="1653156"/>
          </a:xfrm>
        </p:grpSpPr>
        <p:sp>
          <p:nvSpPr>
            <p:cNvPr id="107" name="Google Shape;107;p15"/>
            <p:cNvSpPr/>
            <p:nvPr/>
          </p:nvSpPr>
          <p:spPr>
            <a:xfrm>
              <a:off x="463340" y="2279254"/>
              <a:ext cx="6419400" cy="1518000"/>
            </a:xfrm>
            <a:prstGeom prst="roundRect">
              <a:avLst>
                <a:gd fmla="val 5648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7590" y="2396966"/>
              <a:ext cx="4359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Provide in-depth knowledge</a:t>
              </a:r>
              <a:endParaRPr b="0" i="0" sz="2200" u="none" cap="none" strike="noStrike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17590" y="3206710"/>
              <a:ext cx="6244800" cy="7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1750"/>
                <a:buFont typeface="Open Sans"/>
                <a:buNone/>
              </a:pPr>
              <a:r>
                <a:rPr lang="en-US" sz="1750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Artificial Intelliegence, Machine Learning, Deep Learning</a:t>
              </a:r>
              <a:endParaRPr b="0" i="0" sz="1750" u="none" cap="none" strike="noStrike"/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463340" y="6043304"/>
            <a:ext cx="6499050" cy="1653156"/>
            <a:chOff x="463340" y="2279254"/>
            <a:chExt cx="6499050" cy="1653156"/>
          </a:xfrm>
        </p:grpSpPr>
        <p:sp>
          <p:nvSpPr>
            <p:cNvPr id="111" name="Google Shape;111;p15"/>
            <p:cNvSpPr/>
            <p:nvPr/>
          </p:nvSpPr>
          <p:spPr>
            <a:xfrm>
              <a:off x="463340" y="2279254"/>
              <a:ext cx="6419400" cy="1518000"/>
            </a:xfrm>
            <a:prstGeom prst="roundRect">
              <a:avLst>
                <a:gd fmla="val 5648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17590" y="2396966"/>
              <a:ext cx="4359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Hands-on implementation</a:t>
              </a:r>
              <a:endParaRPr b="0" i="0" sz="2200" u="none" cap="none" strike="noStrike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717590" y="3206710"/>
              <a:ext cx="6244800" cy="7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1750"/>
                <a:buFont typeface="Open Sans"/>
                <a:buNone/>
              </a:pPr>
              <a:r>
                <a:rPr lang="en-US" sz="1750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Python, TensorFlow, PyTorch</a:t>
              </a:r>
              <a:endParaRPr b="0" i="0" sz="1750" u="none" cap="none" strike="noStrike"/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7621915" y="4188929"/>
            <a:ext cx="6499050" cy="1653156"/>
            <a:chOff x="463340" y="2279254"/>
            <a:chExt cx="6499050" cy="1653156"/>
          </a:xfrm>
        </p:grpSpPr>
        <p:sp>
          <p:nvSpPr>
            <p:cNvPr id="115" name="Google Shape;115;p15"/>
            <p:cNvSpPr/>
            <p:nvPr/>
          </p:nvSpPr>
          <p:spPr>
            <a:xfrm>
              <a:off x="463340" y="2279254"/>
              <a:ext cx="6419400" cy="1518000"/>
            </a:xfrm>
            <a:prstGeom prst="roundRect">
              <a:avLst>
                <a:gd fmla="val 5648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17590" y="2396966"/>
              <a:ext cx="4359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Natural Language Processing (NLP)</a:t>
              </a:r>
              <a:endParaRPr b="0" i="0" sz="2200" u="none" cap="none" strike="noStrike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717590" y="3206710"/>
              <a:ext cx="6244800" cy="7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1750"/>
                <a:buFont typeface="Open Sans"/>
                <a:buNone/>
              </a:pPr>
              <a:r>
                <a:rPr lang="en-US" sz="1750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Tools, Techniques and use cases for NLP</a:t>
              </a:r>
              <a:endParaRPr b="0" i="0" sz="1750" u="none" cap="none" strike="noStrike"/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7621915" y="6043304"/>
            <a:ext cx="6499050" cy="1653156"/>
            <a:chOff x="463340" y="2279254"/>
            <a:chExt cx="6499050" cy="1653156"/>
          </a:xfrm>
        </p:grpSpPr>
        <p:sp>
          <p:nvSpPr>
            <p:cNvPr id="119" name="Google Shape;119;p15"/>
            <p:cNvSpPr/>
            <p:nvPr/>
          </p:nvSpPr>
          <p:spPr>
            <a:xfrm>
              <a:off x="463340" y="2279254"/>
              <a:ext cx="6419400" cy="1518000"/>
            </a:xfrm>
            <a:prstGeom prst="roundRect">
              <a:avLst>
                <a:gd fmla="val 5648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17590" y="2396966"/>
              <a:ext cx="4359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Microsoft Azure AI Services</a:t>
              </a:r>
              <a:endParaRPr b="0" i="0" sz="2200" u="none" cap="none" strike="noStrike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717590" y="3206710"/>
              <a:ext cx="6244800" cy="7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1750"/>
                <a:buFont typeface="Open Sans"/>
                <a:buNone/>
              </a:pPr>
              <a:r>
                <a:rPr lang="en-US" sz="1750">
                  <a:solidFill>
                    <a:srgbClr val="333F70"/>
                  </a:solidFill>
                  <a:latin typeface="Open Sans"/>
                  <a:ea typeface="Open Sans"/>
                  <a:cs typeface="Open Sans"/>
                  <a:sym typeface="Open Sans"/>
                </a:rPr>
                <a:t>For AI deployment on the cloud</a:t>
              </a:r>
              <a:endParaRPr b="0" i="0" sz="1750" u="none" cap="none" strike="noStrike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603306" y="938069"/>
            <a:ext cx="75564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Intended Learning Outcomes</a:t>
            </a:r>
            <a:endParaRPr b="1" sz="44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4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t/>
            </a:r>
            <a:endParaRPr b="1" sz="44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128" name="Google Shape;128;p16"/>
          <p:cNvGrpSpPr/>
          <p:nvPr/>
        </p:nvGrpSpPr>
        <p:grpSpPr>
          <a:xfrm>
            <a:off x="717600" y="3050279"/>
            <a:ext cx="3572420" cy="1140846"/>
            <a:chOff x="6280193" y="3659741"/>
            <a:chExt cx="3572420" cy="510309"/>
          </a:xfrm>
        </p:grpSpPr>
        <p:sp>
          <p:nvSpPr>
            <p:cNvPr id="129" name="Google Shape;129;p16"/>
            <p:cNvSpPr/>
            <p:nvPr/>
          </p:nvSpPr>
          <p:spPr>
            <a:xfrm>
              <a:off x="6280193" y="3659741"/>
              <a:ext cx="510300" cy="249900"/>
            </a:xfrm>
            <a:prstGeom prst="roundRect">
              <a:avLst>
                <a:gd fmla="val 18669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6365268" y="3702246"/>
              <a:ext cx="3402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650"/>
                <a:buFont typeface="Unbounded"/>
                <a:buNone/>
              </a:pPr>
              <a:r>
                <a:rPr b="1" i="0" lang="en-US" sz="2650" u="none" cap="none" strike="noStrike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1</a:t>
              </a:r>
              <a:endParaRPr b="0" i="0" sz="2650" u="none" cap="none" strike="noStrike"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7017313" y="3659749"/>
              <a:ext cx="28353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Understanding Core AI &amp; ML Concepts</a:t>
              </a:r>
              <a:endParaRPr b="0" i="0" sz="2200" u="none" cap="none" strike="noStrike"/>
            </a:p>
          </p:txBody>
        </p:sp>
      </p:grpSp>
      <p:grpSp>
        <p:nvGrpSpPr>
          <p:cNvPr id="132" name="Google Shape;132;p16"/>
          <p:cNvGrpSpPr/>
          <p:nvPr/>
        </p:nvGrpSpPr>
        <p:grpSpPr>
          <a:xfrm>
            <a:off x="5420850" y="3160354"/>
            <a:ext cx="3572420" cy="1140846"/>
            <a:chOff x="6280193" y="3659741"/>
            <a:chExt cx="3572420" cy="510309"/>
          </a:xfrm>
        </p:grpSpPr>
        <p:sp>
          <p:nvSpPr>
            <p:cNvPr id="133" name="Google Shape;133;p16"/>
            <p:cNvSpPr/>
            <p:nvPr/>
          </p:nvSpPr>
          <p:spPr>
            <a:xfrm>
              <a:off x="6280193" y="3659741"/>
              <a:ext cx="510300" cy="249900"/>
            </a:xfrm>
            <a:prstGeom prst="roundRect">
              <a:avLst>
                <a:gd fmla="val 18669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365268" y="3702246"/>
              <a:ext cx="3402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650"/>
                <a:buFont typeface="Unbounded"/>
                <a:buNone/>
              </a:pPr>
              <a:r>
                <a:rPr b="1" lang="en-US" sz="265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2</a:t>
              </a:r>
              <a:endParaRPr b="0" i="0" sz="2650" u="none" cap="none" strike="noStrike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7017313" y="3659749"/>
              <a:ext cx="28353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Implement machine learning models</a:t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t/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</p:txBody>
        </p:sp>
      </p:grpSp>
      <p:grpSp>
        <p:nvGrpSpPr>
          <p:cNvPr id="136" name="Google Shape;136;p16"/>
          <p:cNvGrpSpPr/>
          <p:nvPr/>
        </p:nvGrpSpPr>
        <p:grpSpPr>
          <a:xfrm>
            <a:off x="10124100" y="3050279"/>
            <a:ext cx="3572420" cy="1140846"/>
            <a:chOff x="6280193" y="3659741"/>
            <a:chExt cx="3572420" cy="510309"/>
          </a:xfrm>
        </p:grpSpPr>
        <p:sp>
          <p:nvSpPr>
            <p:cNvPr id="137" name="Google Shape;137;p16"/>
            <p:cNvSpPr/>
            <p:nvPr/>
          </p:nvSpPr>
          <p:spPr>
            <a:xfrm>
              <a:off x="6280193" y="3659741"/>
              <a:ext cx="510300" cy="249900"/>
            </a:xfrm>
            <a:prstGeom prst="roundRect">
              <a:avLst>
                <a:gd fmla="val 18669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365268" y="3702246"/>
              <a:ext cx="3402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650"/>
                <a:buFont typeface="Unbounded"/>
                <a:buNone/>
              </a:pPr>
              <a:r>
                <a:rPr b="1" lang="en-US" sz="265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3</a:t>
              </a:r>
              <a:endParaRPr b="0" i="0" sz="2650" u="none" cap="none" strike="noStrike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7017313" y="3659749"/>
              <a:ext cx="28353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Work with scikit-learn, pandas, NumPy, TensorFlow, PyTorch</a:t>
              </a: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 Core AI &amp; ML Concepts</a:t>
              </a:r>
              <a:endParaRPr b="0" i="0" sz="2200" u="none" cap="none" strike="noStrike"/>
            </a:p>
          </p:txBody>
        </p:sp>
      </p:grpSp>
      <p:grpSp>
        <p:nvGrpSpPr>
          <p:cNvPr id="140" name="Google Shape;140;p16"/>
          <p:cNvGrpSpPr/>
          <p:nvPr/>
        </p:nvGrpSpPr>
        <p:grpSpPr>
          <a:xfrm>
            <a:off x="717600" y="5192354"/>
            <a:ext cx="3572420" cy="1140846"/>
            <a:chOff x="6280193" y="3659741"/>
            <a:chExt cx="3572420" cy="510309"/>
          </a:xfrm>
        </p:grpSpPr>
        <p:sp>
          <p:nvSpPr>
            <p:cNvPr id="141" name="Google Shape;141;p16"/>
            <p:cNvSpPr/>
            <p:nvPr/>
          </p:nvSpPr>
          <p:spPr>
            <a:xfrm>
              <a:off x="6280193" y="3659741"/>
              <a:ext cx="510300" cy="249900"/>
            </a:xfrm>
            <a:prstGeom prst="roundRect">
              <a:avLst>
                <a:gd fmla="val 18669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6365268" y="3702246"/>
              <a:ext cx="3402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650"/>
                <a:buFont typeface="Unbounded"/>
                <a:buNone/>
              </a:pPr>
              <a:r>
                <a:rPr b="1" lang="en-US" sz="265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4</a:t>
              </a:r>
              <a:endParaRPr b="0" i="0" sz="2650" u="none" cap="none" strike="noStrike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017313" y="3659749"/>
              <a:ext cx="28353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Gain expertise in data preprocessing and model evaluation</a:t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t/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</p:txBody>
        </p:sp>
      </p:grpSp>
      <p:grpSp>
        <p:nvGrpSpPr>
          <p:cNvPr id="144" name="Google Shape;144;p16"/>
          <p:cNvGrpSpPr/>
          <p:nvPr/>
        </p:nvGrpSpPr>
        <p:grpSpPr>
          <a:xfrm>
            <a:off x="5420850" y="5344754"/>
            <a:ext cx="3572420" cy="1140846"/>
            <a:chOff x="6280193" y="3659741"/>
            <a:chExt cx="3572420" cy="510309"/>
          </a:xfrm>
        </p:grpSpPr>
        <p:sp>
          <p:nvSpPr>
            <p:cNvPr id="145" name="Google Shape;145;p16"/>
            <p:cNvSpPr/>
            <p:nvPr/>
          </p:nvSpPr>
          <p:spPr>
            <a:xfrm>
              <a:off x="6280193" y="3659741"/>
              <a:ext cx="510300" cy="249900"/>
            </a:xfrm>
            <a:prstGeom prst="roundRect">
              <a:avLst>
                <a:gd fmla="val 18669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6365268" y="3702246"/>
              <a:ext cx="3402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650"/>
                <a:buFont typeface="Unbounded"/>
                <a:buNone/>
              </a:pPr>
              <a:r>
                <a:rPr b="1" lang="en-US" sz="265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5</a:t>
              </a:r>
              <a:endParaRPr b="0" i="0" sz="2650" u="none" cap="none" strike="noStrike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7017313" y="3659749"/>
              <a:ext cx="28353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Develop NLP models</a:t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t/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</p:txBody>
        </p:sp>
      </p:grpSp>
      <p:grpSp>
        <p:nvGrpSpPr>
          <p:cNvPr id="148" name="Google Shape;148;p16"/>
          <p:cNvGrpSpPr/>
          <p:nvPr/>
        </p:nvGrpSpPr>
        <p:grpSpPr>
          <a:xfrm>
            <a:off x="10124100" y="5878154"/>
            <a:ext cx="3572420" cy="1140846"/>
            <a:chOff x="6280193" y="3659741"/>
            <a:chExt cx="3572420" cy="510309"/>
          </a:xfrm>
        </p:grpSpPr>
        <p:sp>
          <p:nvSpPr>
            <p:cNvPr id="149" name="Google Shape;149;p16"/>
            <p:cNvSpPr/>
            <p:nvPr/>
          </p:nvSpPr>
          <p:spPr>
            <a:xfrm>
              <a:off x="6280193" y="3659741"/>
              <a:ext cx="510300" cy="249900"/>
            </a:xfrm>
            <a:prstGeom prst="roundRect">
              <a:avLst>
                <a:gd fmla="val 18669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6365268" y="3702246"/>
              <a:ext cx="3402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650"/>
                <a:buFont typeface="Unbounded"/>
                <a:buNone/>
              </a:pPr>
              <a:r>
                <a:rPr b="1" lang="en-US" sz="265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5</a:t>
              </a:r>
              <a:endParaRPr b="0" i="0" sz="2650" u="none" cap="none" strike="noStrike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7017313" y="3659749"/>
              <a:ext cx="28353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Learn Microsoft Azure AI solutions</a:t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t/>
              </a:r>
              <a:endParaRPr b="1" sz="2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>
            <a:off x="793790" y="632460"/>
            <a:ext cx="58023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750"/>
              <a:buFont typeface="Unbounded"/>
              <a:buNone/>
            </a:pPr>
            <a:r>
              <a:rPr b="1" i="0" lang="en-US" sz="37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 Journey Ahead</a:t>
            </a:r>
            <a:endParaRPr b="0" i="0" sz="3750" u="none" cap="none" strike="noStrike"/>
          </a:p>
        </p:txBody>
      </p:sp>
      <p:grpSp>
        <p:nvGrpSpPr>
          <p:cNvPr id="158" name="Google Shape;158;p17"/>
          <p:cNvGrpSpPr/>
          <p:nvPr/>
        </p:nvGrpSpPr>
        <p:grpSpPr>
          <a:xfrm>
            <a:off x="639250" y="1325652"/>
            <a:ext cx="6959464" cy="2124462"/>
            <a:chOff x="639250" y="1325652"/>
            <a:chExt cx="6959464" cy="2124462"/>
          </a:xfrm>
        </p:grpSpPr>
        <p:grpSp>
          <p:nvGrpSpPr>
            <p:cNvPr id="159" name="Google Shape;159;p17"/>
            <p:cNvGrpSpPr/>
            <p:nvPr/>
          </p:nvGrpSpPr>
          <p:grpSpPr>
            <a:xfrm>
              <a:off x="1140675" y="2368539"/>
              <a:ext cx="6458039" cy="1081575"/>
              <a:chOff x="463340" y="2279254"/>
              <a:chExt cx="6458039" cy="1518000"/>
            </a:xfrm>
          </p:grpSpPr>
          <p:sp>
            <p:nvSpPr>
              <p:cNvPr id="160" name="Google Shape;160;p17"/>
              <p:cNvSpPr/>
              <p:nvPr/>
            </p:nvSpPr>
            <p:spPr>
              <a:xfrm>
                <a:off x="463340" y="2279254"/>
                <a:ext cx="6419400" cy="1518000"/>
              </a:xfrm>
              <a:prstGeom prst="roundRect">
                <a:avLst>
                  <a:gd fmla="val 5648" name="adj"/>
                </a:avLst>
              </a:prstGeom>
              <a:solidFill>
                <a:srgbClr val="D6F5EE"/>
              </a:solidFill>
              <a:ln cap="flat" cmpd="sng" w="9525">
                <a:solidFill>
                  <a:srgbClr val="BCDB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2742979" y="2861100"/>
                <a:ext cx="41784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F70"/>
                  </a:buClr>
                  <a:buSzPts val="2200"/>
                  <a:buFont typeface="Unbounded"/>
                  <a:buNone/>
                </a:pPr>
                <a:r>
                  <a:rPr b="1" lang="en-US" sz="2200">
                    <a:solidFill>
                      <a:srgbClr val="333F70"/>
                    </a:solidFill>
                    <a:latin typeface="Unbounded"/>
                    <a:ea typeface="Unbounded"/>
                    <a:cs typeface="Unbounded"/>
                    <a:sym typeface="Unbounded"/>
                  </a:rPr>
                  <a:t>Duration :  </a:t>
                </a:r>
                <a:r>
                  <a:rPr lang="en-US" sz="2200">
                    <a:solidFill>
                      <a:srgbClr val="333F70"/>
                    </a:solidFill>
                    <a:latin typeface="Unbounded"/>
                    <a:ea typeface="Unbounded"/>
                    <a:cs typeface="Unbounded"/>
                    <a:sym typeface="Unbounded"/>
                  </a:rPr>
                  <a:t>3 Months</a:t>
                </a:r>
                <a:endParaRPr i="0" sz="2200" u="none" cap="none" strike="noStrike"/>
              </a:p>
            </p:txBody>
          </p:sp>
        </p:grpSp>
        <p:pic>
          <p:nvPicPr>
            <p:cNvPr descr="Kalender Calendar Sticker (Provided by Tenor)" id="162" name="Google Shape;16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9250" y="1325652"/>
              <a:ext cx="2408750" cy="198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17"/>
          <p:cNvGrpSpPr/>
          <p:nvPr/>
        </p:nvGrpSpPr>
        <p:grpSpPr>
          <a:xfrm>
            <a:off x="3473250" y="3905750"/>
            <a:ext cx="6458039" cy="1190625"/>
            <a:chOff x="3515575" y="4731250"/>
            <a:chExt cx="6458039" cy="1190625"/>
          </a:xfrm>
        </p:grpSpPr>
        <p:grpSp>
          <p:nvGrpSpPr>
            <p:cNvPr id="164" name="Google Shape;164;p17"/>
            <p:cNvGrpSpPr/>
            <p:nvPr/>
          </p:nvGrpSpPr>
          <p:grpSpPr>
            <a:xfrm>
              <a:off x="3515575" y="4785764"/>
              <a:ext cx="6458039" cy="1081575"/>
              <a:chOff x="463340" y="2279254"/>
              <a:chExt cx="6458039" cy="1518000"/>
            </a:xfrm>
          </p:grpSpPr>
          <p:sp>
            <p:nvSpPr>
              <p:cNvPr id="165" name="Google Shape;165;p17"/>
              <p:cNvSpPr/>
              <p:nvPr/>
            </p:nvSpPr>
            <p:spPr>
              <a:xfrm>
                <a:off x="463340" y="2279254"/>
                <a:ext cx="6419400" cy="1518000"/>
              </a:xfrm>
              <a:prstGeom prst="roundRect">
                <a:avLst>
                  <a:gd fmla="val 5648" name="adj"/>
                </a:avLst>
              </a:prstGeom>
              <a:solidFill>
                <a:srgbClr val="D6F5EE"/>
              </a:solidFill>
              <a:ln cap="flat" cmpd="sng" w="9525">
                <a:solidFill>
                  <a:srgbClr val="BCDB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2742979" y="2861100"/>
                <a:ext cx="41784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F70"/>
                  </a:buClr>
                  <a:buSzPts val="2200"/>
                  <a:buFont typeface="Unbounded"/>
                  <a:buNone/>
                </a:pPr>
                <a:r>
                  <a:rPr b="1" lang="en-US" sz="2200">
                    <a:solidFill>
                      <a:srgbClr val="333F70"/>
                    </a:solidFill>
                    <a:latin typeface="Unbounded"/>
                    <a:ea typeface="Unbounded"/>
                    <a:cs typeface="Unbounded"/>
                    <a:sym typeface="Unbounded"/>
                  </a:rPr>
                  <a:t>Class Hours</a:t>
                </a:r>
                <a:r>
                  <a:rPr b="1" lang="en-US" sz="2200">
                    <a:solidFill>
                      <a:srgbClr val="333F70"/>
                    </a:solidFill>
                    <a:latin typeface="Unbounded"/>
                    <a:ea typeface="Unbounded"/>
                    <a:cs typeface="Unbounded"/>
                    <a:sym typeface="Unbounded"/>
                  </a:rPr>
                  <a:t> :  </a:t>
                </a:r>
                <a:r>
                  <a:rPr lang="en-US" sz="2200">
                    <a:solidFill>
                      <a:srgbClr val="333F70"/>
                    </a:solidFill>
                    <a:latin typeface="Unbounded"/>
                    <a:ea typeface="Unbounded"/>
                    <a:cs typeface="Unbounded"/>
                    <a:sym typeface="Unbounded"/>
                  </a:rPr>
                  <a:t>4 hr</a:t>
                </a:r>
                <a:endParaRPr b="0" i="0" sz="2200" u="none" cap="none" strike="noStrike"/>
              </a:p>
            </p:txBody>
          </p:sp>
        </p:grpSp>
        <p:pic>
          <p:nvPicPr>
            <p:cNvPr descr="an hourglass is shown in a pixel art style with a wooden base . (Provided by Tenor)" id="167" name="Google Shape;16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8901" y="4731250"/>
              <a:ext cx="1200150" cy="119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7"/>
          <p:cNvGrpSpPr/>
          <p:nvPr/>
        </p:nvGrpSpPr>
        <p:grpSpPr>
          <a:xfrm>
            <a:off x="6271639" y="5606514"/>
            <a:ext cx="7400284" cy="1081575"/>
            <a:chOff x="463340" y="2279254"/>
            <a:chExt cx="6419400" cy="1518000"/>
          </a:xfrm>
        </p:grpSpPr>
        <p:sp>
          <p:nvSpPr>
            <p:cNvPr id="169" name="Google Shape;169;p17"/>
            <p:cNvSpPr/>
            <p:nvPr/>
          </p:nvSpPr>
          <p:spPr>
            <a:xfrm>
              <a:off x="463340" y="2279254"/>
              <a:ext cx="6419400" cy="1518000"/>
            </a:xfrm>
            <a:prstGeom prst="roundRect">
              <a:avLst>
                <a:gd fmla="val 5648" name="adj"/>
              </a:avLst>
            </a:prstGeom>
            <a:solidFill>
              <a:srgbClr val="D6F5EE"/>
            </a:solidFill>
            <a:ln cap="flat" cmpd="sng" w="9525">
              <a:solidFill>
                <a:srgbClr val="BCDB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2412479" y="2861100"/>
              <a:ext cx="41784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F70"/>
                </a:buClr>
                <a:buSzPts val="2200"/>
                <a:buFont typeface="Unbounded"/>
                <a:buNone/>
              </a:pPr>
              <a:r>
                <a:rPr b="1"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Theory Vs Practical: </a:t>
              </a:r>
              <a:r>
                <a:rPr lang="en-US" sz="2200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20/80</a:t>
              </a:r>
              <a:endParaRPr b="0" i="0" sz="2200" u="none" cap="none" strike="noStrike"/>
            </a:p>
          </p:txBody>
        </p:sp>
      </p:grpSp>
      <p:pic>
        <p:nvPicPr>
          <p:cNvPr descr="a green circle with three sections on a white background (Provided by Tenor)" id="171" name="Google Shape;17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900" y="5552000"/>
            <a:ext cx="11906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/>
          <p:nvPr/>
        </p:nvSpPr>
        <p:spPr>
          <a:xfrm>
            <a:off x="793790" y="632460"/>
            <a:ext cx="5802392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750"/>
              <a:buFont typeface="Unbounded"/>
              <a:buNone/>
            </a:pPr>
            <a:r>
              <a:rPr b="1" i="0" lang="en-US" sz="37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 Journey Ahead</a:t>
            </a:r>
            <a:endParaRPr b="0" i="0" sz="375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7303770" y="1620441"/>
            <a:ext cx="22860" cy="5976699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6542782" y="2042636"/>
            <a:ext cx="578406" cy="2286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7098328" y="1837253"/>
            <a:ext cx="433745" cy="43374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7170539" y="1873329"/>
            <a:ext cx="289203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250" u="none" cap="none" strike="noStrike"/>
          </a:p>
        </p:txBody>
      </p:sp>
      <p:sp>
        <p:nvSpPr>
          <p:cNvPr id="182" name="Google Shape;182;p18"/>
          <p:cNvSpPr/>
          <p:nvPr/>
        </p:nvSpPr>
        <p:spPr>
          <a:xfrm>
            <a:off x="1845112" y="1813203"/>
            <a:ext cx="4506158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Python &amp; Linux Fundamentals</a:t>
            </a:r>
            <a:endParaRPr b="0" i="0" sz="1850" u="none" cap="none" strike="noStrike"/>
          </a:p>
        </p:txBody>
      </p:sp>
      <p:sp>
        <p:nvSpPr>
          <p:cNvPr id="183" name="Google Shape;183;p18"/>
          <p:cNvSpPr/>
          <p:nvPr/>
        </p:nvSpPr>
        <p:spPr>
          <a:xfrm>
            <a:off x="7509212" y="3006566"/>
            <a:ext cx="578406" cy="2286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7098328" y="2801183"/>
            <a:ext cx="433745" cy="43374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7170539" y="2837259"/>
            <a:ext cx="289203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250" u="none" cap="none" strike="noStrike"/>
          </a:p>
        </p:txBody>
      </p:sp>
      <p:sp>
        <p:nvSpPr>
          <p:cNvPr id="186" name="Google Shape;186;p18"/>
          <p:cNvSpPr/>
          <p:nvPr/>
        </p:nvSpPr>
        <p:spPr>
          <a:xfrm>
            <a:off x="8279130" y="2777133"/>
            <a:ext cx="3984427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Exploratory Data Analysis</a:t>
            </a:r>
            <a:endParaRPr b="0" i="0" sz="1850" u="none" cap="none" strike="noStrike"/>
          </a:p>
        </p:txBody>
      </p:sp>
      <p:sp>
        <p:nvSpPr>
          <p:cNvPr id="187" name="Google Shape;187;p18"/>
          <p:cNvSpPr/>
          <p:nvPr/>
        </p:nvSpPr>
        <p:spPr>
          <a:xfrm>
            <a:off x="6542782" y="3874056"/>
            <a:ext cx="578406" cy="2286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7098328" y="3668673"/>
            <a:ext cx="433745" cy="43374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7170539" y="3704749"/>
            <a:ext cx="289203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250" u="none" cap="none" strike="noStrike"/>
          </a:p>
        </p:txBody>
      </p:sp>
      <p:sp>
        <p:nvSpPr>
          <p:cNvPr id="190" name="Google Shape;190;p18"/>
          <p:cNvSpPr/>
          <p:nvPr/>
        </p:nvSpPr>
        <p:spPr>
          <a:xfrm>
            <a:off x="3642717" y="3644622"/>
            <a:ext cx="2708553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Machine Learning</a:t>
            </a:r>
            <a:endParaRPr b="0" i="0" sz="1850" u="none" cap="none" strike="noStrike"/>
          </a:p>
        </p:txBody>
      </p:sp>
      <p:sp>
        <p:nvSpPr>
          <p:cNvPr id="191" name="Google Shape;191;p18"/>
          <p:cNvSpPr/>
          <p:nvPr/>
        </p:nvSpPr>
        <p:spPr>
          <a:xfrm>
            <a:off x="7509212" y="4741664"/>
            <a:ext cx="578406" cy="2286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7098328" y="4536281"/>
            <a:ext cx="433745" cy="43374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7170539" y="4572357"/>
            <a:ext cx="289203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250" u="none" cap="none" strike="noStrike"/>
          </a:p>
        </p:txBody>
      </p:sp>
      <p:sp>
        <p:nvSpPr>
          <p:cNvPr id="194" name="Google Shape;194;p18"/>
          <p:cNvSpPr/>
          <p:nvPr/>
        </p:nvSpPr>
        <p:spPr>
          <a:xfrm>
            <a:off x="8279130" y="4512231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Deep Learning</a:t>
            </a:r>
            <a:endParaRPr b="0" i="0" sz="1850" u="none" cap="none" strike="noStrike"/>
          </a:p>
        </p:txBody>
      </p:sp>
      <p:sp>
        <p:nvSpPr>
          <p:cNvPr id="195" name="Google Shape;195;p18"/>
          <p:cNvSpPr/>
          <p:nvPr/>
        </p:nvSpPr>
        <p:spPr>
          <a:xfrm>
            <a:off x="6542782" y="5609273"/>
            <a:ext cx="578406" cy="2286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7098328" y="5403890"/>
            <a:ext cx="433745" cy="43374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7170539" y="5439966"/>
            <a:ext cx="289203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5</a:t>
            </a:r>
            <a:endParaRPr b="0" i="0" sz="2250" u="none" cap="none" strike="noStrike"/>
          </a:p>
        </p:txBody>
      </p:sp>
      <p:sp>
        <p:nvSpPr>
          <p:cNvPr id="198" name="Google Shape;198;p18"/>
          <p:cNvSpPr/>
          <p:nvPr/>
        </p:nvSpPr>
        <p:spPr>
          <a:xfrm>
            <a:off x="2204561" y="5379839"/>
            <a:ext cx="4146709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NLP &amp; AI Model Deployment</a:t>
            </a:r>
            <a:endParaRPr b="0" i="0" sz="1850" u="none" cap="none" strike="noStrike"/>
          </a:p>
        </p:txBody>
      </p:sp>
      <p:sp>
        <p:nvSpPr>
          <p:cNvPr id="199" name="Google Shape;199;p18"/>
          <p:cNvSpPr/>
          <p:nvPr/>
        </p:nvSpPr>
        <p:spPr>
          <a:xfrm>
            <a:off x="7509212" y="6476881"/>
            <a:ext cx="578406" cy="2286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7098328" y="6271498"/>
            <a:ext cx="433745" cy="43374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7170539" y="6307574"/>
            <a:ext cx="289203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50"/>
              <a:buFont typeface="Unbounded"/>
              <a:buNone/>
            </a:pPr>
            <a:r>
              <a:rPr b="1" i="0" lang="en-US" sz="22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6</a:t>
            </a:r>
            <a:endParaRPr b="0" i="0" sz="2250" u="none" cap="none" strike="noStrike"/>
          </a:p>
        </p:txBody>
      </p:sp>
      <p:sp>
        <p:nvSpPr>
          <p:cNvPr id="202" name="Google Shape;202;p18"/>
          <p:cNvSpPr/>
          <p:nvPr/>
        </p:nvSpPr>
        <p:spPr>
          <a:xfrm>
            <a:off x="8279130" y="6247448"/>
            <a:ext cx="421231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50"/>
              <a:buFont typeface="Unbounded"/>
              <a:buNone/>
            </a:pPr>
            <a:r>
              <a:rPr b="1" i="0" lang="en-US" sz="18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Microsoft Azure AI Services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411715" y="623631"/>
            <a:ext cx="5140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100"/>
              <a:buFont typeface="Unbounded"/>
              <a:buNone/>
            </a:pPr>
            <a:r>
              <a:rPr b="1" lang="en-US" sz="31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How to get the most out of this course?</a:t>
            </a:r>
            <a:endParaRPr b="0" i="0" sz="3100" u="none" cap="none" strike="noStrike"/>
          </a:p>
        </p:txBody>
      </p:sp>
      <p:pic>
        <p:nvPicPr>
          <p:cNvPr descr="preencoded.png" id="209" name="Google Shape;2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715" y="1946442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/>
          <p:nvPr/>
        </p:nvSpPr>
        <p:spPr>
          <a:xfrm>
            <a:off x="9474050" y="2298750"/>
            <a:ext cx="4834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i="0" lang="en-US" sz="20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Be Curious &amp; Ask Questions</a:t>
            </a:r>
            <a:endParaRPr b="0" i="0" sz="2050" u="none" cap="none" strike="noStrike"/>
          </a:p>
        </p:txBody>
      </p:sp>
      <p:pic>
        <p:nvPicPr>
          <p:cNvPr descr="preencoded.png" id="211" name="Google Shape;21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1715" y="2899048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9474050" y="3251350"/>
            <a:ext cx="4834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i="0" lang="en-US" sz="20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Practice Consistently</a:t>
            </a:r>
            <a:endParaRPr b="0" i="0" sz="2050" u="none" cap="none" strike="noStrike"/>
          </a:p>
        </p:txBody>
      </p:sp>
      <p:pic>
        <p:nvPicPr>
          <p:cNvPr descr="preencoded.png" id="213" name="Google Shape;21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1715" y="3851668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9474050" y="4203975"/>
            <a:ext cx="4834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i="0" lang="en-US" sz="20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Follow Best Practices</a:t>
            </a:r>
            <a:endParaRPr b="0" i="0" sz="2050" u="none" cap="none" strike="noStrike"/>
          </a:p>
        </p:txBody>
      </p:sp>
      <p:pic>
        <p:nvPicPr>
          <p:cNvPr descr="preencoded.png" id="215" name="Google Shape;21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1715" y="4804300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>
            <a:off x="9474050" y="5156600"/>
            <a:ext cx="4957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i="0" lang="en-US" sz="20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Work on Real-World Problems</a:t>
            </a:r>
            <a:endParaRPr b="0" i="0" sz="2050" u="none" cap="none" strike="noStrike"/>
          </a:p>
        </p:txBody>
      </p:sp>
      <p:pic>
        <p:nvPicPr>
          <p:cNvPr descr="preencoded.png" id="217" name="Google Shape;21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11715" y="5756906"/>
            <a:ext cx="793790" cy="9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/>
          <p:nvPr/>
        </p:nvSpPr>
        <p:spPr>
          <a:xfrm>
            <a:off x="9474050" y="6109225"/>
            <a:ext cx="4699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50"/>
              <a:buFont typeface="Unbounded"/>
              <a:buNone/>
            </a:pPr>
            <a:r>
              <a:rPr b="1" i="0" lang="en-US" sz="205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Engage in Peer Learning</a:t>
            </a:r>
            <a:endParaRPr b="0" i="0" sz="2050" u="none" cap="none" strike="noStrike"/>
          </a:p>
        </p:txBody>
      </p:sp>
      <p:pic>
        <p:nvPicPr>
          <p:cNvPr id="219" name="Google Shape;2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2400"/>
            <a:ext cx="7924800" cy="7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/>
          <p:nvPr/>
        </p:nvSpPr>
        <p:spPr>
          <a:xfrm>
            <a:off x="5676900" y="574800"/>
            <a:ext cx="8625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Statistica: AI market World-wide Vs Pakistan</a:t>
            </a:r>
            <a:endParaRPr b="1" sz="44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t/>
            </a:r>
            <a:endParaRPr sz="13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aphicFrame>
        <p:nvGraphicFramePr>
          <p:cNvPr id="226" name="Google Shape;226;p20"/>
          <p:cNvGraphicFramePr/>
          <p:nvPr/>
        </p:nvGraphicFramePr>
        <p:xfrm>
          <a:off x="5662200" y="2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{05D07EDC-A217-4672-8877-1DCE6B78E91C}</a:tableStyleId>
              </a:tblPr>
              <a:tblGrid>
                <a:gridCol w="2875100"/>
                <a:gridCol w="2875100"/>
                <a:gridCol w="2875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World-wide</a:t>
                      </a:r>
                      <a:endParaRPr b="1"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Pakistan</a:t>
                      </a:r>
                      <a:endParaRPr b="1" sz="2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Market size by 2025</a:t>
                      </a:r>
                      <a:endParaRPr b="1"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US$243.72bn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US$949.17m</a:t>
                      </a:r>
                      <a:endParaRPr sz="2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Annual</a:t>
                      </a:r>
                      <a:r>
                        <a:rPr b="1" lang="en-US" sz="2800"/>
                        <a:t> growth rate</a:t>
                      </a:r>
                      <a:endParaRPr b="1"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27.67%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27.76%</a:t>
                      </a:r>
                      <a:endParaRPr sz="2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Market size by 2030</a:t>
                      </a:r>
                      <a:endParaRPr b="1"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US$826.73bn</a:t>
                      </a:r>
                      <a:endParaRPr sz="2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US$3.23bn</a:t>
                      </a:r>
                      <a:endParaRPr sz="2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27" name="Google Shape;227;p20"/>
          <p:cNvGrpSpPr/>
          <p:nvPr/>
        </p:nvGrpSpPr>
        <p:grpSpPr>
          <a:xfrm>
            <a:off x="165075" y="2617175"/>
            <a:ext cx="4762496" cy="3604781"/>
            <a:chOff x="165075" y="2312375"/>
            <a:chExt cx="4762496" cy="3604781"/>
          </a:xfrm>
        </p:grpSpPr>
        <p:grpSp>
          <p:nvGrpSpPr>
            <p:cNvPr id="228" name="Google Shape;228;p20"/>
            <p:cNvGrpSpPr/>
            <p:nvPr/>
          </p:nvGrpSpPr>
          <p:grpSpPr>
            <a:xfrm>
              <a:off x="700396" y="2312375"/>
              <a:ext cx="4227175" cy="3604781"/>
              <a:chOff x="463340" y="2279254"/>
              <a:chExt cx="6419400" cy="1518000"/>
            </a:xfrm>
          </p:grpSpPr>
          <p:sp>
            <p:nvSpPr>
              <p:cNvPr id="229" name="Google Shape;229;p20"/>
              <p:cNvSpPr/>
              <p:nvPr/>
            </p:nvSpPr>
            <p:spPr>
              <a:xfrm>
                <a:off x="463340" y="2279254"/>
                <a:ext cx="6419400" cy="1518000"/>
              </a:xfrm>
              <a:prstGeom prst="roundRect">
                <a:avLst>
                  <a:gd fmla="val 5648" name="adj"/>
                </a:avLst>
              </a:prstGeom>
              <a:solidFill>
                <a:srgbClr val="D6F5EE"/>
              </a:solidFill>
              <a:ln cap="flat" cmpd="sng" w="9525">
                <a:solidFill>
                  <a:srgbClr val="BCDB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0"/>
              <p:cNvSpPr/>
              <p:nvPr/>
            </p:nvSpPr>
            <p:spPr>
              <a:xfrm>
                <a:off x="2702487" y="2426405"/>
                <a:ext cx="4178400" cy="12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F70"/>
                  </a:buClr>
                  <a:buSzPts val="2200"/>
                  <a:buFont typeface="Unbounded"/>
                  <a:buNone/>
                </a:pPr>
                <a:r>
                  <a:rPr lang="en-US" sz="2200">
                    <a:solidFill>
                      <a:srgbClr val="333F70"/>
                    </a:solidFill>
                    <a:latin typeface="Unbounded"/>
                    <a:ea typeface="Unbounded"/>
                    <a:cs typeface="Unbounded"/>
                    <a:sym typeface="Unbounded"/>
                  </a:rPr>
                  <a:t>Market size is the total potential revenue or customers in a specific industry.</a:t>
                </a:r>
                <a:endParaRPr i="0" sz="2200" u="none" cap="none" strike="noStrike"/>
              </a:p>
            </p:txBody>
          </p:sp>
        </p:grpSp>
        <p:pic>
          <p:nvPicPr>
            <p:cNvPr descr="a blue and green light bulb with rays coming out of it . (Provided by Tenor)" id="231" name="Google Shape;23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075" y="2768600"/>
              <a:ext cx="2247900" cy="2247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/>
          <p:nvPr/>
        </p:nvSpPr>
        <p:spPr>
          <a:xfrm>
            <a:off x="328150" y="270000"/>
            <a:ext cx="3689400" cy="5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b="1" lang="en-US" sz="44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McKinsey Global Survey Gen AI 2024</a:t>
            </a:r>
            <a:endParaRPr b="1" i="0" sz="4450" u="none" cap="none" strike="noStrike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135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source: mckinsey.com/capabilities/quantumblack/our-insights/the-state-of-ai</a:t>
            </a:r>
            <a:endParaRPr sz="135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615" y="0"/>
            <a:ext cx="10612785" cy="81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